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27" r:id="rId5"/>
    <p:sldId id="341" r:id="rId6"/>
    <p:sldId id="415" r:id="rId7"/>
    <p:sldId id="416" r:id="rId8"/>
    <p:sldId id="417" r:id="rId9"/>
    <p:sldId id="418" r:id="rId10"/>
    <p:sldId id="422" r:id="rId11"/>
    <p:sldId id="419" r:id="rId12"/>
  </p:sldIdLst>
  <p:sldSz cx="9144000" cy="6858000" type="screen4x3"/>
  <p:notesSz cx="6805613" cy="9939338"/>
  <p:custDataLst>
    <p:tags r:id="rId1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6">
          <p15:clr>
            <a:srgbClr val="A4A3A4"/>
          </p15:clr>
        </p15:guide>
        <p15:guide id="2" orient="horz" pos="3736">
          <p15:clr>
            <a:srgbClr val="A4A3A4"/>
          </p15:clr>
        </p15:guide>
        <p15:guide id="3" orient="horz" pos="4141">
          <p15:clr>
            <a:srgbClr val="A4A3A4"/>
          </p15:clr>
        </p15:guide>
        <p15:guide id="4" pos="5453">
          <p15:clr>
            <a:srgbClr val="A4A3A4"/>
          </p15:clr>
        </p15:guide>
        <p15:guide id="5" pos="340">
          <p15:clr>
            <a:srgbClr val="A4A3A4"/>
          </p15:clr>
        </p15:guide>
        <p15:guide id="6" pos="28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EC0"/>
    <a:srgbClr val="333333"/>
    <a:srgbClr val="00447C"/>
    <a:srgbClr val="FFFFFF"/>
    <a:srgbClr val="000000"/>
    <a:srgbClr val="C5ECFF"/>
    <a:srgbClr val="004080"/>
    <a:srgbClr val="DDDDDD"/>
    <a:srgbClr val="B2B2B2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0" autoAdjust="0"/>
    <p:restoredTop sz="97386" autoAdjust="0"/>
  </p:normalViewPr>
  <p:slideViewPr>
    <p:cSldViewPr snapToGrid="0" snapToObjects="1">
      <p:cViewPr varScale="1">
        <p:scale>
          <a:sx n="112" d="100"/>
          <a:sy n="112" d="100"/>
        </p:scale>
        <p:origin x="2016" y="108"/>
      </p:cViewPr>
      <p:guideLst>
        <p:guide orient="horz" pos="886"/>
        <p:guide orient="horz" pos="3736"/>
        <p:guide orient="horz" pos="4141"/>
        <p:guide pos="5453"/>
        <p:guide pos="340"/>
        <p:guide pos="288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image" Target="../media/image9.wmf"/><Relationship Id="rId7" Type="http://schemas.openxmlformats.org/officeDocument/2006/relationships/image" Target="../media/image13.wmf"/><Relationship Id="rId2" Type="http://schemas.openxmlformats.org/officeDocument/2006/relationships/image" Target="../media/image8.wmf"/><Relationship Id="rId1" Type="http://schemas.openxmlformats.org/officeDocument/2006/relationships/image" Target="../media/image7.wmf"/><Relationship Id="rId6" Type="http://schemas.openxmlformats.org/officeDocument/2006/relationships/image" Target="../media/image12.wmf"/><Relationship Id="rId5" Type="http://schemas.openxmlformats.org/officeDocument/2006/relationships/image" Target="../media/image11.wmf"/><Relationship Id="rId10" Type="http://schemas.openxmlformats.org/officeDocument/2006/relationships/image" Target="../media/image16.wmf"/><Relationship Id="rId4" Type="http://schemas.openxmlformats.org/officeDocument/2006/relationships/image" Target="../media/image10.wmf"/><Relationship Id="rId9" Type="http://schemas.openxmlformats.org/officeDocument/2006/relationships/image" Target="../media/image1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C7273E8-1491-424B-BF2C-A64F1F2A201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6125"/>
            <a:ext cx="4970463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3537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A25FA0EA-9E41-4DC3-9C0C-91E2666E15C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_Engl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155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sp>
        <p:nvSpPr>
          <p:cNvPr id="24" name="Text Box 8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787796" y="2791910"/>
            <a:ext cx="1857375" cy="16827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1006375" eaLnBrk="1" hangingPunct="1">
              <a:buClrTx/>
              <a:buNone/>
            </a:pPr>
            <a:r>
              <a:rPr lang="en-US" sz="1100" dirty="0">
                <a:solidFill>
                  <a:srgbClr val="333333"/>
                </a:solidFill>
                <a:latin typeface="Calibri" pitchFamily="34" charset="0"/>
              </a:rPr>
              <a:t>STRICTLY CONFIDENTIAL</a:t>
            </a:r>
          </a:p>
        </p:txBody>
      </p:sp>
      <p:sp>
        <p:nvSpPr>
          <p:cNvPr id="25" name="Rectangle 18"/>
          <p:cNvSpPr>
            <a:spLocks noChangeArrowheads="1"/>
          </p:cNvSpPr>
          <p:nvPr userDrawn="1"/>
        </p:nvSpPr>
        <p:spPr bwMode="auto">
          <a:xfrm>
            <a:off x="544513" y="6426999"/>
            <a:ext cx="4247958" cy="13849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2"/>
                </a:solidFill>
                <a:latin typeface="Calibri" pitchFamily="34" charset="0"/>
              </a:rPr>
              <a:t>For additional information, please read carefully the notice at the end of this presentation.</a:t>
            </a:r>
            <a:endParaRPr lang="pt-BR" sz="900" dirty="0">
              <a:solidFill>
                <a:schemeClr val="tx2"/>
              </a:solidFill>
              <a:latin typeface="Calibri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 i="0"/>
            </a:lvl1pPr>
          </a:lstStyle>
          <a:p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_Portu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3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sp>
        <p:nvSpPr>
          <p:cNvPr id="18" name="Text Box 8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787796" y="2791910"/>
            <a:ext cx="1857375" cy="16827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1006375" eaLnBrk="1" hangingPunct="1">
              <a:buClrTx/>
              <a:buNone/>
            </a:pPr>
            <a:r>
              <a:rPr lang="en-US" sz="1100" dirty="0">
                <a:solidFill>
                  <a:srgbClr val="333333"/>
                </a:solidFill>
                <a:latin typeface="Calibri" pitchFamily="34" charset="0"/>
              </a:rPr>
              <a:t>ESTRITAMENTE CONFIDENCIAL</a:t>
            </a:r>
          </a:p>
        </p:txBody>
      </p:sp>
      <p:sp>
        <p:nvSpPr>
          <p:cNvPr id="19" name="Rectangle 18"/>
          <p:cNvSpPr>
            <a:spLocks noChangeArrowheads="1"/>
          </p:cNvSpPr>
          <p:nvPr userDrawn="1"/>
        </p:nvSpPr>
        <p:spPr bwMode="auto">
          <a:xfrm>
            <a:off x="544513" y="6426999"/>
            <a:ext cx="4336123" cy="13849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900" dirty="0">
                <a:solidFill>
                  <a:srgbClr val="333333"/>
                </a:solidFill>
                <a:latin typeface="Calibri" pitchFamily="34" charset="0"/>
              </a:rPr>
              <a:t>Para informações adicionais, leia atentamente os Avisos Adicionais no final da apresentação.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3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8097838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4041775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614863" y="1416050"/>
            <a:ext cx="4041775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313545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6120680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614863" y="1416050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539751" y="3913044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4864" y="3913044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sor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rgbClr val="00447C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788987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8097838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63500"/>
            <a:ext cx="8097838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03350"/>
            <a:ext cx="809783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539750" y="935038"/>
            <a:ext cx="8097838" cy="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5"/>
          <p:cNvSpPr txBox="1">
            <a:spLocks noGrp="1"/>
          </p:cNvSpPr>
          <p:nvPr userDrawn="1">
            <p:custDataLst>
              <p:tags r:id="rId12"/>
            </p:custDataLst>
          </p:nvPr>
        </p:nvSpPr>
        <p:spPr bwMode="auto">
          <a:xfrm>
            <a:off x="8240713" y="6423025"/>
            <a:ext cx="396875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algn="r" defTabSz="1006375" eaLnBrk="1" hangingPunct="1">
              <a:buClrTx/>
              <a:buFontTx/>
              <a:buNone/>
              <a:defRPr/>
            </a:pPr>
            <a:fld id="{C19A8275-F4EF-46A8-8743-E28548654E46}" type="slidenum">
              <a:rPr lang="pt-BR" sz="900">
                <a:solidFill>
                  <a:srgbClr val="696A6C"/>
                </a:solidFill>
                <a:latin typeface="Calibri" pitchFamily="34" charset="0"/>
              </a:rPr>
              <a:pPr algn="r" defTabSz="1006375" eaLnBrk="1" hangingPunct="1">
                <a:buClrTx/>
                <a:buFontTx/>
                <a:buNone/>
                <a:defRPr/>
              </a:pPr>
              <a:t>‹#›</a:t>
            </a:fld>
            <a:endParaRPr lang="pt-BR" sz="900" dirty="0">
              <a:solidFill>
                <a:srgbClr val="696A6C"/>
              </a:solidFill>
              <a:latin typeface="Calibr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539750" y="6350956"/>
            <a:ext cx="1041400" cy="3486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61" r:id="rId3"/>
    <p:sldLayoutId id="2147483650" r:id="rId4"/>
    <p:sldLayoutId id="2147483658" r:id="rId5"/>
    <p:sldLayoutId id="2147483659" r:id="rId6"/>
    <p:sldLayoutId id="2147483662" r:id="rId7"/>
    <p:sldLayoutId id="2147483656" r:id="rId8"/>
    <p:sldLayoutId id="2147483652" r:id="rId9"/>
    <p:sldLayoutId id="2147483660" r:id="rId10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9pPr>
    </p:titleStyle>
    <p:bodyStyle>
      <a:lvl1pPr marL="177800" indent="-1778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115000"/>
        <a:buFont typeface="Arial" pitchFamily="34" charset="0"/>
        <a:buChar char="•"/>
        <a:defRPr sz="1600">
          <a:solidFill>
            <a:srgbClr val="333333"/>
          </a:solidFill>
          <a:latin typeface="Calibri" pitchFamily="34" charset="0"/>
          <a:ea typeface="+mn-ea"/>
          <a:cs typeface="+mn-cs"/>
        </a:defRPr>
      </a:lvl1pPr>
      <a:lvl2pPr marL="542925" indent="-1905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Font typeface="Calibri" pitchFamily="34" charset="0"/>
        <a:buChar char="−"/>
        <a:defRPr sz="1600">
          <a:solidFill>
            <a:srgbClr val="333333"/>
          </a:solidFill>
          <a:latin typeface="Calibri" pitchFamily="34" charset="0"/>
        </a:defRPr>
      </a:lvl2pPr>
      <a:lvl3pPr marL="904875" indent="-1905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85000"/>
        <a:buFont typeface="Arial" pitchFamily="34" charset="0"/>
        <a:buChar char="•"/>
        <a:defRPr sz="1400">
          <a:solidFill>
            <a:srgbClr val="333333"/>
          </a:solidFill>
          <a:latin typeface="Calibri" pitchFamily="34" charset="0"/>
        </a:defRPr>
      </a:lvl3pPr>
      <a:lvl4pPr marL="1257300" indent="-180975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Font typeface="Calibri" pitchFamily="34" charset="0"/>
        <a:buChar char="−"/>
        <a:defRPr sz="1400">
          <a:solidFill>
            <a:srgbClr val="333333"/>
          </a:solidFill>
          <a:latin typeface="Calibri" pitchFamily="34" charset="0"/>
        </a:defRPr>
      </a:lvl4pPr>
      <a:lvl5pPr marL="1619250" indent="-180975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115000"/>
        <a:buFont typeface="Arial" pitchFamily="34" charset="0"/>
        <a:buChar char="•"/>
        <a:defRPr sz="1200">
          <a:solidFill>
            <a:srgbClr val="333333"/>
          </a:solidFill>
          <a:latin typeface="Calibri" pitchFamily="34" charset="0"/>
        </a:defRPr>
      </a:lvl5pPr>
      <a:lvl6pPr marL="20764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6pPr>
      <a:lvl7pPr marL="25336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7pPr>
      <a:lvl8pPr marL="29908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8pPr>
      <a:lvl9pPr marL="34480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13" Type="http://schemas.openxmlformats.org/officeDocument/2006/relationships/oleObject" Target="../embeddings/oleObject11.bin"/><Relationship Id="rId18" Type="http://schemas.openxmlformats.org/officeDocument/2006/relationships/image" Target="../media/image14.wmf"/><Relationship Id="rId3" Type="http://schemas.openxmlformats.org/officeDocument/2006/relationships/oleObject" Target="../embeddings/oleObject6.bin"/><Relationship Id="rId21" Type="http://schemas.openxmlformats.org/officeDocument/2006/relationships/oleObject" Target="../embeddings/oleObject15.bin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1.wmf"/><Relationship Id="rId17" Type="http://schemas.openxmlformats.org/officeDocument/2006/relationships/oleObject" Target="../embeddings/oleObject13.bin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13.wmf"/><Relationship Id="rId20" Type="http://schemas.openxmlformats.org/officeDocument/2006/relationships/image" Target="../media/image15.w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5" Type="http://schemas.openxmlformats.org/officeDocument/2006/relationships/oleObject" Target="../embeddings/oleObject12.bin"/><Relationship Id="rId10" Type="http://schemas.openxmlformats.org/officeDocument/2006/relationships/image" Target="../media/image10.wmf"/><Relationship Id="rId19" Type="http://schemas.openxmlformats.org/officeDocument/2006/relationships/oleObject" Target="../embeddings/oleObject14.bin"/><Relationship Id="rId4" Type="http://schemas.openxmlformats.org/officeDocument/2006/relationships/image" Target="../media/image7.wmf"/><Relationship Id="rId9" Type="http://schemas.openxmlformats.org/officeDocument/2006/relationships/oleObject" Target="../embeddings/oleObject9.bin"/><Relationship Id="rId14" Type="http://schemas.openxmlformats.org/officeDocument/2006/relationships/image" Target="../media/image12.wmf"/><Relationship Id="rId22" Type="http://schemas.openxmlformats.org/officeDocument/2006/relationships/image" Target="../media/image1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BTG Pactual </a:t>
            </a:r>
            <a:r>
              <a:rPr lang="pt-BR" dirty="0" err="1"/>
              <a:t>SICAV</a:t>
            </a:r>
            <a:r>
              <a:rPr lang="pt-BR" dirty="0"/>
              <a:t> – Global Macro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Handover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 err="1"/>
              <a:t>March</a:t>
            </a:r>
            <a:r>
              <a:rPr lang="pt-BR" dirty="0"/>
              <a:t> 2018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General Points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Administrator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2 classes, </a:t>
            </a:r>
            <a:r>
              <a:rPr lang="pt-BR" dirty="0" err="1"/>
              <a:t>multi-currencies</a:t>
            </a:r>
            <a:r>
              <a:rPr lang="pt-BR" dirty="0"/>
              <a:t>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Daily </a:t>
            </a:r>
            <a:r>
              <a:rPr lang="pt-BR" dirty="0" err="1"/>
              <a:t>Valuation</a:t>
            </a:r>
            <a:r>
              <a:rPr lang="pt-BR" dirty="0"/>
              <a:t> (</a:t>
            </a:r>
            <a:r>
              <a:rPr lang="pt-BR" dirty="0" err="1"/>
              <a:t>valuation</a:t>
            </a:r>
            <a:r>
              <a:rPr lang="pt-BR" dirty="0"/>
              <a:t> COB);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Base </a:t>
            </a:r>
            <a:r>
              <a:rPr lang="pt-BR" dirty="0" err="1"/>
              <a:t>currency</a:t>
            </a:r>
            <a:r>
              <a:rPr lang="pt-BR" dirty="0"/>
              <a:t> </a:t>
            </a:r>
            <a:r>
              <a:rPr lang="pt-BR" dirty="0" err="1"/>
              <a:t>USD</a:t>
            </a:r>
            <a:r>
              <a:rPr lang="pt-BR" dirty="0"/>
              <a:t>, </a:t>
            </a:r>
            <a:r>
              <a:rPr lang="pt-BR" dirty="0" err="1"/>
              <a:t>reporting</a:t>
            </a:r>
            <a:r>
              <a:rPr lang="pt-BR" dirty="0"/>
              <a:t> </a:t>
            </a:r>
            <a:r>
              <a:rPr lang="pt-BR" dirty="0" err="1"/>
              <a:t>currency</a:t>
            </a:r>
            <a:r>
              <a:rPr lang="pt-BR" dirty="0"/>
              <a:t> </a:t>
            </a:r>
            <a:r>
              <a:rPr lang="pt-BR" dirty="0" err="1"/>
              <a:t>USD</a:t>
            </a:r>
            <a:r>
              <a:rPr lang="pt-BR" dirty="0"/>
              <a:t>/EUR/</a:t>
            </a:r>
            <a:r>
              <a:rPr lang="pt-BR" dirty="0" err="1"/>
              <a:t>GBP</a:t>
            </a:r>
            <a:r>
              <a:rPr lang="pt-BR" dirty="0"/>
              <a:t>/</a:t>
            </a:r>
            <a:r>
              <a:rPr lang="pt-BR" dirty="0" err="1"/>
              <a:t>JPY</a:t>
            </a:r>
            <a:r>
              <a:rPr lang="pt-BR" dirty="0"/>
              <a:t>/</a:t>
            </a:r>
            <a:r>
              <a:rPr lang="pt-BR" dirty="0" err="1"/>
              <a:t>SGD</a:t>
            </a:r>
            <a:r>
              <a:rPr lang="pt-BR" dirty="0"/>
              <a:t>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NAV delivery 14:00 CET </a:t>
            </a:r>
            <a:r>
              <a:rPr lang="pt-BR" dirty="0" err="1"/>
              <a:t>with</a:t>
            </a:r>
            <a:r>
              <a:rPr lang="pt-BR" dirty="0"/>
              <a:t> 1 hour </a:t>
            </a:r>
            <a:r>
              <a:rPr lang="pt-BR" dirty="0" err="1"/>
              <a:t>extension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Fund </a:t>
            </a:r>
            <a:r>
              <a:rPr lang="pt-BR" dirty="0" err="1"/>
              <a:t>Type</a:t>
            </a:r>
            <a:r>
              <a:rPr lang="pt-BR" dirty="0"/>
              <a:t> T+1;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No </a:t>
            </a:r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expense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 err="1"/>
              <a:t>Class</a:t>
            </a:r>
            <a:r>
              <a:rPr lang="pt-BR" dirty="0"/>
              <a:t> </a:t>
            </a:r>
            <a:r>
              <a:rPr lang="pt-BR" dirty="0" err="1"/>
              <a:t>launch</a:t>
            </a:r>
            <a:r>
              <a:rPr lang="pt-BR" dirty="0"/>
              <a:t> </a:t>
            </a:r>
            <a:r>
              <a:rPr lang="pt-BR" dirty="0" err="1"/>
              <a:t>price</a:t>
            </a:r>
            <a:r>
              <a:rPr lang="pt-BR" dirty="0"/>
              <a:t> 100;</a:t>
            </a:r>
          </a:p>
          <a:p>
            <a:endParaRPr lang="pt-BR" dirty="0"/>
          </a:p>
          <a:p>
            <a:r>
              <a:rPr lang="pt-BR" dirty="0"/>
              <a:t>No swing </a:t>
            </a:r>
            <a:r>
              <a:rPr lang="pt-BR" dirty="0" err="1"/>
              <a:t>prices</a:t>
            </a:r>
            <a:r>
              <a:rPr lang="pt-BR" dirty="0"/>
              <a:t>;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pPr lvl="1"/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General Points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Administrator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 err="1"/>
              <a:t>Expense</a:t>
            </a:r>
            <a:r>
              <a:rPr lang="pt-BR" dirty="0"/>
              <a:t> budget – </a:t>
            </a:r>
            <a:r>
              <a:rPr lang="pt-BR" dirty="0">
                <a:solidFill>
                  <a:srgbClr val="007EC0"/>
                </a:solidFill>
              </a:rPr>
              <a:t>Thirzah still </a:t>
            </a:r>
            <a:r>
              <a:rPr lang="pt-BR" dirty="0" err="1">
                <a:solidFill>
                  <a:srgbClr val="007EC0"/>
                </a:solidFill>
              </a:rPr>
              <a:t>needs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finalize </a:t>
            </a:r>
            <a:r>
              <a:rPr lang="pt-BR" dirty="0" err="1">
                <a:solidFill>
                  <a:srgbClr val="007EC0"/>
                </a:solidFill>
              </a:rPr>
              <a:t>that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with</a:t>
            </a:r>
            <a:r>
              <a:rPr lang="pt-BR" dirty="0">
                <a:solidFill>
                  <a:srgbClr val="007EC0"/>
                </a:solidFill>
              </a:rPr>
              <a:t> JPM;</a:t>
            </a:r>
          </a:p>
          <a:p>
            <a:pPr marL="0" indent="0">
              <a:buNone/>
            </a:pPr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Hedge </a:t>
            </a:r>
            <a:r>
              <a:rPr lang="pt-BR" dirty="0" err="1"/>
              <a:t>share</a:t>
            </a:r>
            <a:r>
              <a:rPr lang="pt-BR" dirty="0"/>
              <a:t> </a:t>
            </a:r>
            <a:r>
              <a:rPr lang="pt-BR" dirty="0" err="1"/>
              <a:t>class</a:t>
            </a:r>
            <a:r>
              <a:rPr lang="pt-BR" dirty="0"/>
              <a:t> – BTG </a:t>
            </a:r>
            <a:r>
              <a:rPr lang="pt-BR" dirty="0" err="1"/>
              <a:t>will</a:t>
            </a:r>
            <a:r>
              <a:rPr lang="pt-BR" dirty="0"/>
              <a:t> do it;</a:t>
            </a:r>
            <a:r>
              <a:rPr lang="pt-BR" dirty="0">
                <a:solidFill>
                  <a:srgbClr val="007EC0"/>
                </a:solidFill>
              </a:rPr>
              <a:t> Bill </a:t>
            </a:r>
            <a:r>
              <a:rPr lang="pt-BR" dirty="0" err="1">
                <a:solidFill>
                  <a:srgbClr val="007EC0"/>
                </a:solidFill>
              </a:rPr>
              <a:t>wants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explore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possibilit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of</a:t>
            </a:r>
            <a:r>
              <a:rPr lang="pt-BR" dirty="0">
                <a:solidFill>
                  <a:srgbClr val="007EC0"/>
                </a:solidFill>
              </a:rPr>
              <a:t> JPM </a:t>
            </a:r>
            <a:r>
              <a:rPr lang="pt-BR" dirty="0" err="1">
                <a:solidFill>
                  <a:srgbClr val="007EC0"/>
                </a:solidFill>
              </a:rPr>
              <a:t>doing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hedge for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class</a:t>
            </a:r>
            <a:endParaRPr lang="pt-BR" dirty="0"/>
          </a:p>
          <a:p>
            <a:endParaRPr lang="pt-BR" dirty="0"/>
          </a:p>
          <a:p>
            <a:r>
              <a:rPr lang="pt-BR" dirty="0"/>
              <a:t>Fund Holiday Calendar: UK and </a:t>
            </a:r>
            <a:r>
              <a:rPr lang="pt-BR" dirty="0" err="1"/>
              <a:t>Luxembourg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 err="1"/>
              <a:t>Capability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accomodate</a:t>
            </a:r>
            <a:r>
              <a:rPr lang="pt-BR" dirty="0"/>
              <a:t> </a:t>
            </a:r>
            <a:r>
              <a:rPr lang="pt-BR" dirty="0" err="1"/>
              <a:t>FA</a:t>
            </a:r>
            <a:r>
              <a:rPr lang="pt-BR" dirty="0"/>
              <a:t> </a:t>
            </a:r>
            <a:r>
              <a:rPr lang="pt-BR" dirty="0" err="1"/>
              <a:t>GTI</a:t>
            </a:r>
            <a:r>
              <a:rPr lang="pt-BR" dirty="0"/>
              <a:t> </a:t>
            </a:r>
            <a:r>
              <a:rPr lang="pt-BR" dirty="0" err="1"/>
              <a:t>Alphanumeric</a:t>
            </a:r>
            <a:r>
              <a:rPr lang="pt-BR" dirty="0"/>
              <a:t> </a:t>
            </a:r>
            <a:r>
              <a:rPr lang="pt-BR" dirty="0" err="1"/>
              <a:t>codes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Performance </a:t>
            </a:r>
            <a:r>
              <a:rPr lang="pt-BR" dirty="0" err="1"/>
              <a:t>fees</a:t>
            </a:r>
            <a:r>
              <a:rPr lang="pt-BR" dirty="0"/>
              <a:t> – 15% flat </a:t>
            </a:r>
            <a:r>
              <a:rPr lang="pt-BR" dirty="0" err="1"/>
              <a:t>watermark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No </a:t>
            </a:r>
            <a:r>
              <a:rPr lang="pt-BR" dirty="0" err="1"/>
              <a:t>bank</a:t>
            </a:r>
            <a:r>
              <a:rPr lang="pt-BR" dirty="0"/>
              <a:t> Holiday </a:t>
            </a:r>
            <a:r>
              <a:rPr lang="pt-BR" dirty="0" err="1"/>
              <a:t>report</a:t>
            </a:r>
            <a:r>
              <a:rPr lang="pt-BR" dirty="0"/>
              <a:t> delivery;</a:t>
            </a:r>
          </a:p>
          <a:p>
            <a:endParaRPr lang="pt-BR" dirty="0"/>
          </a:p>
          <a:p>
            <a:r>
              <a:rPr lang="pt-BR" dirty="0"/>
              <a:t>No </a:t>
            </a:r>
            <a:r>
              <a:rPr lang="pt-BR" dirty="0" err="1"/>
              <a:t>FOF</a:t>
            </a:r>
            <a:r>
              <a:rPr lang="pt-BR" dirty="0"/>
              <a:t> trading;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8275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General Points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Administrator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JPM Access and </a:t>
            </a:r>
            <a:r>
              <a:rPr lang="pt-BR" dirty="0" err="1"/>
              <a:t>Trainning</a:t>
            </a:r>
            <a:r>
              <a:rPr lang="pt-BR" dirty="0"/>
              <a:t> –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access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provided</a:t>
            </a:r>
            <a:r>
              <a:rPr lang="pt-BR" dirty="0">
                <a:solidFill>
                  <a:srgbClr val="007EC0"/>
                </a:solidFill>
              </a:rPr>
              <a:t> for </a:t>
            </a:r>
            <a:r>
              <a:rPr lang="pt-BR" dirty="0" err="1">
                <a:solidFill>
                  <a:srgbClr val="007EC0"/>
                </a:solidFill>
              </a:rPr>
              <a:t>all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users</a:t>
            </a:r>
            <a:r>
              <a:rPr lang="pt-BR" dirty="0">
                <a:solidFill>
                  <a:srgbClr val="007EC0"/>
                </a:solidFill>
              </a:rPr>
              <a:t> and training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scheduled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Investor </a:t>
            </a:r>
            <a:r>
              <a:rPr lang="pt-BR" dirty="0" err="1"/>
              <a:t>AML</a:t>
            </a:r>
            <a:r>
              <a:rPr lang="pt-BR" dirty="0"/>
              <a:t> – </a:t>
            </a:r>
            <a:r>
              <a:rPr lang="pt-BR" dirty="0">
                <a:solidFill>
                  <a:srgbClr val="007EC0"/>
                </a:solidFill>
              </a:rPr>
              <a:t>Thirzah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provide</a:t>
            </a:r>
            <a:r>
              <a:rPr lang="pt-BR" dirty="0">
                <a:solidFill>
                  <a:srgbClr val="007EC0"/>
                </a:solidFill>
              </a:rPr>
              <a:t> 3 </a:t>
            </a:r>
            <a:r>
              <a:rPr lang="pt-BR" dirty="0" err="1">
                <a:solidFill>
                  <a:srgbClr val="007EC0"/>
                </a:solidFill>
              </a:rPr>
              <a:t>weeks</a:t>
            </a:r>
            <a:r>
              <a:rPr lang="pt-BR" dirty="0">
                <a:solidFill>
                  <a:srgbClr val="007EC0"/>
                </a:solidFill>
              </a:rPr>
              <a:t> prior </a:t>
            </a:r>
            <a:r>
              <a:rPr lang="pt-BR" dirty="0" err="1">
                <a:solidFill>
                  <a:srgbClr val="007EC0"/>
                </a:solidFill>
              </a:rPr>
              <a:t>launch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 err="1"/>
              <a:t>Multi</a:t>
            </a:r>
            <a:r>
              <a:rPr lang="pt-BR" dirty="0"/>
              <a:t> Bank </a:t>
            </a:r>
            <a:r>
              <a:rPr lang="pt-BR" dirty="0" err="1"/>
              <a:t>Template</a:t>
            </a:r>
            <a:r>
              <a:rPr lang="pt-BR" dirty="0"/>
              <a:t> –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completed</a:t>
            </a:r>
            <a:r>
              <a:rPr lang="pt-BR" dirty="0">
                <a:solidFill>
                  <a:srgbClr val="007EC0"/>
                </a:solidFill>
              </a:rPr>
              <a:t> and </a:t>
            </a:r>
            <a:r>
              <a:rPr lang="pt-BR" dirty="0" err="1">
                <a:solidFill>
                  <a:srgbClr val="007EC0"/>
                </a:solidFill>
              </a:rPr>
              <a:t>delivered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UBS </a:t>
            </a:r>
            <a:r>
              <a:rPr lang="pt-BR" dirty="0" err="1">
                <a:solidFill>
                  <a:srgbClr val="007EC0"/>
                </a:solidFill>
              </a:rPr>
              <a:t>once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third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vendors</a:t>
            </a:r>
            <a:r>
              <a:rPr lang="pt-BR" dirty="0">
                <a:solidFill>
                  <a:srgbClr val="007EC0"/>
                </a:solidFill>
              </a:rPr>
              <a:t> are </a:t>
            </a:r>
            <a:r>
              <a:rPr lang="pt-BR" dirty="0" err="1">
                <a:solidFill>
                  <a:srgbClr val="007EC0"/>
                </a:solidFill>
              </a:rPr>
              <a:t>fully</a:t>
            </a:r>
            <a:r>
              <a:rPr lang="pt-BR" dirty="0">
                <a:solidFill>
                  <a:srgbClr val="007EC0"/>
                </a:solidFill>
              </a:rPr>
              <a:t> set </a:t>
            </a:r>
            <a:r>
              <a:rPr lang="pt-BR" dirty="0" err="1">
                <a:solidFill>
                  <a:srgbClr val="007EC0"/>
                </a:solidFill>
              </a:rPr>
              <a:t>up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Docs </a:t>
            </a:r>
            <a:r>
              <a:rPr lang="pt-BR" dirty="0" err="1"/>
              <a:t>already</a:t>
            </a:r>
            <a:r>
              <a:rPr lang="pt-BR" dirty="0"/>
              <a:t> </a:t>
            </a:r>
            <a:r>
              <a:rPr lang="pt-BR" dirty="0" err="1"/>
              <a:t>delivered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JPM.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0792069"/>
              </p:ext>
            </p:extLst>
          </p:nvPr>
        </p:nvGraphicFramePr>
        <p:xfrm>
          <a:off x="613316" y="349690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3316" y="349690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579567"/>
              </p:ext>
            </p:extLst>
          </p:nvPr>
        </p:nvGraphicFramePr>
        <p:xfrm>
          <a:off x="613316" y="475319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3316" y="475319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6903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bg1"/>
                </a:solidFill>
                <a:latin typeface="Calibri" pitchFamily="34" charset="0"/>
              </a:rPr>
              <a:t>F</a:t>
            </a: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und Accounting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Administrator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 err="1"/>
              <a:t>Initial</a:t>
            </a:r>
            <a:r>
              <a:rPr lang="pt-BR" dirty="0"/>
              <a:t> </a:t>
            </a:r>
            <a:r>
              <a:rPr lang="pt-BR" dirty="0" err="1"/>
              <a:t>request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identifiers</a:t>
            </a:r>
            <a:r>
              <a:rPr lang="pt-BR" dirty="0"/>
              <a:t> for </a:t>
            </a:r>
            <a:r>
              <a:rPr lang="pt-BR" dirty="0" err="1"/>
              <a:t>all</a:t>
            </a:r>
            <a:r>
              <a:rPr lang="pt-BR" dirty="0"/>
              <a:t> new </a:t>
            </a:r>
            <a:r>
              <a:rPr lang="pt-BR" dirty="0" err="1"/>
              <a:t>share</a:t>
            </a:r>
            <a:r>
              <a:rPr lang="pt-BR" dirty="0"/>
              <a:t> classes </a:t>
            </a:r>
            <a:r>
              <a:rPr lang="pt-BR" dirty="0" err="1"/>
              <a:t>launched</a:t>
            </a:r>
            <a:endParaRPr lang="pt-BR" dirty="0"/>
          </a:p>
          <a:p>
            <a:endParaRPr lang="pt-BR" dirty="0"/>
          </a:p>
          <a:p>
            <a:r>
              <a:rPr lang="pt-BR" dirty="0" err="1"/>
              <a:t>Expense</a:t>
            </a:r>
            <a:r>
              <a:rPr lang="pt-BR" dirty="0"/>
              <a:t> </a:t>
            </a:r>
            <a:r>
              <a:rPr lang="pt-BR" dirty="0" err="1"/>
              <a:t>accruals</a:t>
            </a:r>
            <a:r>
              <a:rPr lang="pt-BR" dirty="0"/>
              <a:t> – </a:t>
            </a:r>
            <a:r>
              <a:rPr lang="pt-BR" dirty="0" err="1"/>
              <a:t>monthly</a:t>
            </a:r>
            <a:r>
              <a:rPr lang="pt-BR" dirty="0"/>
              <a:t>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separated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other</a:t>
            </a:r>
            <a:r>
              <a:rPr lang="pt-BR" dirty="0"/>
              <a:t> </a:t>
            </a:r>
            <a:r>
              <a:rPr lang="pt-BR" dirty="0" err="1"/>
              <a:t>funds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TA </a:t>
            </a:r>
            <a:r>
              <a:rPr lang="pt-BR" dirty="0" err="1"/>
              <a:t>identification</a:t>
            </a:r>
            <a:r>
              <a:rPr lang="pt-BR" dirty="0"/>
              <a:t> </a:t>
            </a:r>
            <a:r>
              <a:rPr lang="pt-BR" dirty="0" err="1"/>
              <a:t>code</a:t>
            </a:r>
            <a:r>
              <a:rPr lang="pt-BR" dirty="0"/>
              <a:t> –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confirm</a:t>
            </a:r>
            <a:r>
              <a:rPr lang="pt-BR" dirty="0">
                <a:solidFill>
                  <a:srgbClr val="007EC0"/>
                </a:solidFill>
              </a:rPr>
              <a:t>;</a:t>
            </a:r>
            <a:endParaRPr lang="pt-BR" dirty="0"/>
          </a:p>
          <a:p>
            <a:endParaRPr lang="pt-BR" dirty="0"/>
          </a:p>
          <a:p>
            <a:r>
              <a:rPr lang="pt-BR" dirty="0"/>
              <a:t>Daily NAV </a:t>
            </a:r>
            <a:r>
              <a:rPr lang="pt-BR" dirty="0" err="1"/>
              <a:t>reporting</a:t>
            </a:r>
            <a:r>
              <a:rPr lang="pt-BR" dirty="0"/>
              <a:t> </a:t>
            </a:r>
            <a:r>
              <a:rPr lang="pt-BR" dirty="0" err="1"/>
              <a:t>process</a:t>
            </a:r>
            <a:r>
              <a:rPr lang="pt-BR" dirty="0"/>
              <a:t> – </a:t>
            </a:r>
            <a:r>
              <a:rPr lang="pt-BR" dirty="0" err="1"/>
              <a:t>segregated</a:t>
            </a:r>
            <a:r>
              <a:rPr lang="pt-BR" dirty="0"/>
              <a:t> </a:t>
            </a:r>
            <a:r>
              <a:rPr lang="pt-BR" dirty="0" err="1"/>
              <a:t>report</a:t>
            </a:r>
            <a:r>
              <a:rPr lang="pt-BR" dirty="0"/>
              <a:t> and </a:t>
            </a:r>
            <a:r>
              <a:rPr lang="pt-BR" dirty="0" err="1"/>
              <a:t>distribution</a:t>
            </a:r>
            <a:r>
              <a:rPr lang="pt-BR" dirty="0"/>
              <a:t> </a:t>
            </a:r>
            <a:r>
              <a:rPr lang="pt-BR" dirty="0" err="1"/>
              <a:t>list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fund;</a:t>
            </a:r>
          </a:p>
          <a:p>
            <a:endParaRPr lang="pt-BR" dirty="0"/>
          </a:p>
          <a:p>
            <a:r>
              <a:rPr lang="pt-BR" dirty="0" err="1"/>
              <a:t>WINS</a:t>
            </a:r>
            <a:r>
              <a:rPr lang="pt-BR" dirty="0"/>
              <a:t> set </a:t>
            </a:r>
            <a:r>
              <a:rPr lang="pt-BR" dirty="0" err="1"/>
              <a:t>up</a:t>
            </a:r>
            <a:r>
              <a:rPr lang="pt-BR" dirty="0"/>
              <a:t> -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do;</a:t>
            </a:r>
            <a:endParaRPr lang="pt-BR" dirty="0"/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r>
              <a:rPr lang="pt-BR" dirty="0" err="1"/>
              <a:t>Reporting</a:t>
            </a:r>
            <a:r>
              <a:rPr lang="pt-BR" dirty="0"/>
              <a:t> via </a:t>
            </a:r>
            <a:r>
              <a:rPr lang="pt-BR" dirty="0" err="1"/>
              <a:t>Navport</a:t>
            </a:r>
            <a:r>
              <a:rPr lang="pt-BR" dirty="0"/>
              <a:t> -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create</a:t>
            </a:r>
            <a:r>
              <a:rPr lang="pt-BR" dirty="0">
                <a:solidFill>
                  <a:srgbClr val="007EC0"/>
                </a:solidFill>
              </a:rPr>
              <a:t> a </a:t>
            </a:r>
            <a:r>
              <a:rPr lang="pt-BR" dirty="0" err="1">
                <a:solidFill>
                  <a:srgbClr val="007EC0"/>
                </a:solidFill>
              </a:rPr>
              <a:t>separate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reporting</a:t>
            </a:r>
            <a:r>
              <a:rPr lang="pt-BR" dirty="0">
                <a:solidFill>
                  <a:srgbClr val="007EC0"/>
                </a:solidFill>
              </a:rPr>
              <a:t> file for it;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 err="1"/>
              <a:t>VPR</a:t>
            </a:r>
            <a:r>
              <a:rPr lang="pt-BR" dirty="0"/>
              <a:t> </a:t>
            </a:r>
            <a:r>
              <a:rPr lang="pt-BR" dirty="0" err="1"/>
              <a:t>reporting</a:t>
            </a:r>
            <a:r>
              <a:rPr lang="pt-BR" dirty="0"/>
              <a:t> -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checking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internally</a:t>
            </a:r>
            <a:r>
              <a:rPr lang="pt-BR" dirty="0">
                <a:solidFill>
                  <a:srgbClr val="007EC0"/>
                </a:solidFill>
              </a:rPr>
              <a:t>, Bresslau </a:t>
            </a:r>
            <a:r>
              <a:rPr lang="pt-BR" dirty="0" err="1">
                <a:solidFill>
                  <a:srgbClr val="007EC0"/>
                </a:solidFill>
              </a:rPr>
              <a:t>had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provided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user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list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already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 err="1"/>
              <a:t>VPR</a:t>
            </a:r>
            <a:r>
              <a:rPr lang="pt-BR" dirty="0"/>
              <a:t> </a:t>
            </a:r>
            <a:r>
              <a:rPr lang="pt-BR" dirty="0" err="1"/>
              <a:t>spec</a:t>
            </a:r>
            <a:r>
              <a:rPr lang="pt-BR" dirty="0"/>
              <a:t> file -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provide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Bresslau.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277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bg1"/>
                </a:solidFill>
                <a:latin typeface="Calibri" pitchFamily="34" charset="0"/>
              </a:rPr>
              <a:t>Tax Reporting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Administrator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 err="1"/>
              <a:t>German</a:t>
            </a:r>
            <a:r>
              <a:rPr lang="pt-BR" dirty="0"/>
              <a:t> </a:t>
            </a:r>
            <a:r>
              <a:rPr lang="pt-BR" dirty="0" err="1"/>
              <a:t>tax</a:t>
            </a:r>
            <a:r>
              <a:rPr lang="pt-BR" dirty="0"/>
              <a:t> – </a:t>
            </a:r>
            <a:r>
              <a:rPr lang="pt-BR" dirty="0" err="1"/>
              <a:t>confirmed</a:t>
            </a:r>
            <a:r>
              <a:rPr lang="pt-BR" dirty="0"/>
              <a:t>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for </a:t>
            </a:r>
            <a:r>
              <a:rPr lang="pt-BR" dirty="0" err="1"/>
              <a:t>day</a:t>
            </a:r>
            <a:r>
              <a:rPr lang="pt-BR" dirty="0"/>
              <a:t> 1.</a:t>
            </a:r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 err="1"/>
              <a:t>Austrian</a:t>
            </a:r>
            <a:r>
              <a:rPr lang="pt-BR" dirty="0"/>
              <a:t> </a:t>
            </a:r>
            <a:r>
              <a:rPr lang="pt-BR" dirty="0" err="1"/>
              <a:t>tax</a:t>
            </a:r>
            <a:r>
              <a:rPr lang="pt-BR" dirty="0"/>
              <a:t> –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applicable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 err="1"/>
              <a:t>Swiss</a:t>
            </a:r>
            <a:r>
              <a:rPr lang="pt-BR" dirty="0"/>
              <a:t> </a:t>
            </a:r>
            <a:r>
              <a:rPr lang="pt-BR" dirty="0" err="1"/>
              <a:t>tax</a:t>
            </a:r>
            <a:r>
              <a:rPr lang="pt-BR" dirty="0"/>
              <a:t> – </a:t>
            </a:r>
            <a:r>
              <a:rPr lang="pt-BR" dirty="0" err="1"/>
              <a:t>confirmed</a:t>
            </a:r>
            <a:r>
              <a:rPr lang="pt-BR" dirty="0"/>
              <a:t>,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for </a:t>
            </a:r>
            <a:r>
              <a:rPr lang="pt-BR" dirty="0" err="1"/>
              <a:t>day</a:t>
            </a:r>
            <a:r>
              <a:rPr lang="pt-BR" dirty="0"/>
              <a:t> 1 </a:t>
            </a:r>
            <a:r>
              <a:rPr lang="pt-BR" dirty="0">
                <a:solidFill>
                  <a:srgbClr val="007EC0"/>
                </a:solidFill>
              </a:rPr>
              <a:t>(</a:t>
            </a:r>
            <a:r>
              <a:rPr lang="pt-BR" dirty="0" err="1">
                <a:solidFill>
                  <a:srgbClr val="007EC0"/>
                </a:solidFill>
              </a:rPr>
              <a:t>maybe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this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is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something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have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review</a:t>
            </a:r>
            <a:r>
              <a:rPr lang="pt-BR" dirty="0">
                <a:solidFill>
                  <a:srgbClr val="007EC0"/>
                </a:solidFill>
              </a:rPr>
              <a:t>);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UK </a:t>
            </a:r>
            <a:r>
              <a:rPr lang="pt-BR" dirty="0" err="1"/>
              <a:t>tax</a:t>
            </a:r>
            <a:r>
              <a:rPr lang="pt-BR" dirty="0"/>
              <a:t> – </a:t>
            </a:r>
            <a:r>
              <a:rPr lang="pt-BR" dirty="0" err="1"/>
              <a:t>confirmed</a:t>
            </a:r>
            <a:r>
              <a:rPr lang="pt-BR" dirty="0"/>
              <a:t>,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for </a:t>
            </a:r>
            <a:r>
              <a:rPr lang="pt-BR" dirty="0" err="1"/>
              <a:t>day</a:t>
            </a:r>
            <a:r>
              <a:rPr lang="pt-BR" dirty="0"/>
              <a:t> 1;</a:t>
            </a:r>
          </a:p>
          <a:p>
            <a:endParaRPr lang="pt-BR" dirty="0"/>
          </a:p>
          <a:p>
            <a:r>
              <a:rPr lang="pt-BR" dirty="0" err="1"/>
              <a:t>EUSD</a:t>
            </a:r>
            <a:r>
              <a:rPr lang="pt-BR" dirty="0"/>
              <a:t> – </a:t>
            </a:r>
            <a:r>
              <a:rPr lang="pt-BR" dirty="0" err="1"/>
              <a:t>confirmed</a:t>
            </a:r>
            <a:r>
              <a:rPr lang="pt-BR" dirty="0"/>
              <a:t>,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for </a:t>
            </a:r>
            <a:r>
              <a:rPr lang="pt-BR" dirty="0" err="1"/>
              <a:t>day</a:t>
            </a:r>
            <a:r>
              <a:rPr lang="pt-BR" dirty="0"/>
              <a:t> 1;</a:t>
            </a:r>
          </a:p>
          <a:p>
            <a:endParaRPr lang="pt-BR" dirty="0"/>
          </a:p>
          <a:p>
            <a:r>
              <a:rPr lang="pt-BR" dirty="0" err="1"/>
              <a:t>Italian</a:t>
            </a:r>
            <a:r>
              <a:rPr lang="pt-BR" dirty="0"/>
              <a:t> </a:t>
            </a:r>
            <a:r>
              <a:rPr lang="pt-BR" dirty="0" err="1"/>
              <a:t>tax</a:t>
            </a:r>
            <a:r>
              <a:rPr lang="pt-BR" dirty="0"/>
              <a:t> – </a:t>
            </a:r>
            <a:r>
              <a:rPr lang="pt-BR" dirty="0" err="1"/>
              <a:t>confirmed</a:t>
            </a:r>
            <a:r>
              <a:rPr lang="pt-BR" dirty="0"/>
              <a:t>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for </a:t>
            </a:r>
            <a:r>
              <a:rPr lang="pt-BR" dirty="0" err="1"/>
              <a:t>day</a:t>
            </a:r>
            <a:r>
              <a:rPr lang="pt-BR" dirty="0"/>
              <a:t> 1.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7450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On-boarding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Custodian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Account </a:t>
            </a:r>
            <a:r>
              <a:rPr lang="pt-BR" dirty="0" err="1"/>
              <a:t>opened</a:t>
            </a:r>
            <a:r>
              <a:rPr lang="pt-BR" dirty="0"/>
              <a:t> (# EIV14);*</a:t>
            </a:r>
          </a:p>
          <a:p>
            <a:endParaRPr lang="pt-BR" dirty="0"/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FX Custody </a:t>
            </a:r>
            <a:r>
              <a:rPr lang="pt-BR" dirty="0" err="1"/>
              <a:t>account</a:t>
            </a:r>
            <a:r>
              <a:rPr lang="pt-BR" dirty="0"/>
              <a:t> – BTG </a:t>
            </a:r>
            <a:r>
              <a:rPr lang="pt-BR" dirty="0" err="1"/>
              <a:t>will</a:t>
            </a:r>
            <a:r>
              <a:rPr lang="pt-BR" dirty="0"/>
              <a:t> use </a:t>
            </a:r>
            <a:r>
              <a:rPr lang="pt-BR" dirty="0" err="1"/>
              <a:t>Auto-FX</a:t>
            </a:r>
            <a:r>
              <a:rPr lang="pt-BR" dirty="0"/>
              <a:t> </a:t>
            </a:r>
            <a:r>
              <a:rPr lang="pt-BR" dirty="0">
                <a:solidFill>
                  <a:srgbClr val="007EC0"/>
                </a:solidFill>
              </a:rPr>
              <a:t>Bill </a:t>
            </a:r>
            <a:r>
              <a:rPr lang="pt-BR" dirty="0" err="1">
                <a:solidFill>
                  <a:srgbClr val="007EC0"/>
                </a:solidFill>
              </a:rPr>
              <a:t>wants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analyse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pros and </a:t>
            </a:r>
            <a:r>
              <a:rPr lang="pt-BR" dirty="0" err="1">
                <a:solidFill>
                  <a:srgbClr val="007EC0"/>
                </a:solidFill>
              </a:rPr>
              <a:t>cons</a:t>
            </a:r>
            <a:r>
              <a:rPr lang="pt-BR" dirty="0">
                <a:solidFill>
                  <a:srgbClr val="007EC0"/>
                </a:solidFill>
              </a:rPr>
              <a:t> for </a:t>
            </a:r>
            <a:r>
              <a:rPr lang="pt-BR" dirty="0" err="1">
                <a:solidFill>
                  <a:srgbClr val="007EC0"/>
                </a:solidFill>
              </a:rPr>
              <a:t>doing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auto-fx</a:t>
            </a:r>
            <a:r>
              <a:rPr lang="pt-BR" dirty="0">
                <a:solidFill>
                  <a:srgbClr val="007EC0"/>
                </a:solidFill>
              </a:rPr>
              <a:t>.</a:t>
            </a:r>
            <a:endParaRPr lang="pt-BR" dirty="0"/>
          </a:p>
          <a:p>
            <a:endParaRPr lang="pt-BR" dirty="0"/>
          </a:p>
          <a:p>
            <a:r>
              <a:rPr lang="pt-BR" dirty="0"/>
              <a:t>For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account</a:t>
            </a:r>
            <a:r>
              <a:rPr lang="pt-BR" dirty="0"/>
              <a:t> JPM </a:t>
            </a:r>
            <a:r>
              <a:rPr lang="pt-BR" dirty="0" err="1"/>
              <a:t>will</a:t>
            </a:r>
            <a:r>
              <a:rPr lang="pt-BR" dirty="0"/>
              <a:t> do </a:t>
            </a:r>
            <a:r>
              <a:rPr lang="pt-BR" dirty="0" err="1"/>
              <a:t>the</a:t>
            </a:r>
            <a:r>
              <a:rPr lang="pt-BR" dirty="0"/>
              <a:t> EMIR </a:t>
            </a:r>
            <a:r>
              <a:rPr lang="pt-BR" dirty="0" err="1"/>
              <a:t>reporting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behalf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BTG;</a:t>
            </a:r>
          </a:p>
          <a:p>
            <a:endParaRPr lang="pt-BR" dirty="0"/>
          </a:p>
          <a:p>
            <a:endParaRPr lang="pt-BR" dirty="0"/>
          </a:p>
          <a:p>
            <a:pPr marL="352425" lvl="1" indent="0">
              <a:buNone/>
            </a:pPr>
            <a:endParaRPr lang="pt-BR" dirty="0"/>
          </a:p>
          <a:p>
            <a:pPr marL="352425" lvl="1" indent="0">
              <a:buNone/>
            </a:pPr>
            <a:endParaRPr lang="pt-BR" dirty="0"/>
          </a:p>
          <a:p>
            <a:r>
              <a:rPr lang="pt-BR" dirty="0"/>
              <a:t>Trade Flow</a:t>
            </a:r>
          </a:p>
          <a:p>
            <a:pPr lvl="1"/>
            <a:r>
              <a:rPr lang="pt-BR" dirty="0">
                <a:solidFill>
                  <a:srgbClr val="007EC0"/>
                </a:solidFill>
              </a:rPr>
              <a:t>Equity and FI files </a:t>
            </a:r>
            <a:r>
              <a:rPr lang="pt-BR" dirty="0" err="1">
                <a:solidFill>
                  <a:srgbClr val="007EC0"/>
                </a:solidFill>
              </a:rPr>
              <a:t>delivered</a:t>
            </a:r>
            <a:r>
              <a:rPr lang="pt-BR" dirty="0">
                <a:solidFill>
                  <a:srgbClr val="007EC0"/>
                </a:solidFill>
              </a:rPr>
              <a:t>, </a:t>
            </a:r>
            <a:r>
              <a:rPr lang="pt-BR" dirty="0" err="1">
                <a:solidFill>
                  <a:srgbClr val="007EC0"/>
                </a:solidFill>
              </a:rPr>
              <a:t>regression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test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set.</a:t>
            </a:r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pt-BR" dirty="0"/>
              <a:t>*</a:t>
            </a:r>
            <a:r>
              <a:rPr lang="pt-BR" sz="1400" dirty="0" err="1"/>
              <a:t>password</a:t>
            </a:r>
            <a:r>
              <a:rPr lang="pt-BR" sz="1400" dirty="0"/>
              <a:t>  for </a:t>
            </a:r>
            <a:r>
              <a:rPr lang="pt-BR" sz="1400" dirty="0" err="1"/>
              <a:t>SSI</a:t>
            </a:r>
            <a:r>
              <a:rPr lang="pt-BR" sz="1400" dirty="0"/>
              <a:t> file: </a:t>
            </a:r>
            <a:r>
              <a:rPr lang="en-US" sz="1400" dirty="0"/>
              <a:t>CashSSI@2</a:t>
            </a:r>
            <a:endParaRPr lang="pt-BR" sz="1400" dirty="0"/>
          </a:p>
          <a:p>
            <a:pPr marL="0" indent="0">
              <a:buNone/>
            </a:pPr>
            <a:endParaRPr lang="pt-BR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62560"/>
              </p:ext>
            </p:extLst>
          </p:nvPr>
        </p:nvGraphicFramePr>
        <p:xfrm>
          <a:off x="1601281" y="2263516"/>
          <a:ext cx="533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6" name="Packager Shell Object" showAsIcon="1" r:id="rId3" imgW="533880" imgH="685440" progId="Package">
                  <p:embed/>
                </p:oleObj>
              </mc:Choice>
              <mc:Fallback>
                <p:oleObj name="Packager Shell Object" showAsIcon="1" r:id="rId3" imgW="5338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1281" y="2263516"/>
                        <a:ext cx="5334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7289106"/>
              </p:ext>
            </p:extLst>
          </p:nvPr>
        </p:nvGraphicFramePr>
        <p:xfrm>
          <a:off x="613316" y="22635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7" name="Document" showAsIcon="1" r:id="rId5" imgW="914400" imgH="771480" progId="Word.Document.12">
                  <p:embed/>
                </p:oleObj>
              </mc:Choice>
              <mc:Fallback>
                <p:oleObj name="Document" showAsIcon="1" r:id="rId5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3316" y="22635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046328"/>
              </p:ext>
            </p:extLst>
          </p:nvPr>
        </p:nvGraphicFramePr>
        <p:xfrm>
          <a:off x="613316" y="397584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8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3316" y="397584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2996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bg1"/>
                </a:solidFill>
                <a:latin typeface="Calibri" pitchFamily="34" charset="0"/>
              </a:rPr>
              <a:t>Brazil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Custodian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Local Markets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 err="1"/>
              <a:t>Opened</a:t>
            </a:r>
            <a:r>
              <a:rPr lang="pt-BR" dirty="0"/>
              <a:t> Global Custody for Brazil – </a:t>
            </a:r>
            <a:r>
              <a:rPr lang="pt-BR" dirty="0" err="1"/>
              <a:t>JP</a:t>
            </a:r>
            <a:r>
              <a:rPr lang="pt-BR" dirty="0"/>
              <a:t> Morgan </a:t>
            </a:r>
            <a:r>
              <a:rPr lang="pt-BR" dirty="0" err="1"/>
              <a:t>Luxembourg</a:t>
            </a:r>
            <a:r>
              <a:rPr lang="pt-BR" dirty="0"/>
              <a:t>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Local Custody in Brazil – </a:t>
            </a:r>
            <a:r>
              <a:rPr lang="pt-BR" dirty="0" err="1"/>
              <a:t>JP</a:t>
            </a:r>
            <a:r>
              <a:rPr lang="pt-BR" dirty="0"/>
              <a:t> Morgan Brazil </a:t>
            </a:r>
            <a:r>
              <a:rPr lang="pt-BR" dirty="0">
                <a:solidFill>
                  <a:srgbClr val="007EC0"/>
                </a:solidFill>
              </a:rPr>
              <a:t>–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originals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were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sent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;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Futures – </a:t>
            </a:r>
            <a:r>
              <a:rPr lang="pt-BR" dirty="0" err="1">
                <a:solidFill>
                  <a:srgbClr val="007EC0"/>
                </a:solidFill>
              </a:rPr>
              <a:t>JP</a:t>
            </a:r>
            <a:r>
              <a:rPr lang="pt-BR" dirty="0">
                <a:solidFill>
                  <a:srgbClr val="007EC0"/>
                </a:solidFill>
              </a:rPr>
              <a:t> Morgan </a:t>
            </a:r>
            <a:r>
              <a:rPr lang="pt-BR" dirty="0" err="1">
                <a:solidFill>
                  <a:srgbClr val="007EC0"/>
                </a:solidFill>
              </a:rPr>
              <a:t>quoted</a:t>
            </a:r>
            <a:r>
              <a:rPr lang="pt-BR" dirty="0">
                <a:solidFill>
                  <a:srgbClr val="007EC0"/>
                </a:solidFill>
              </a:rPr>
              <a:t> too high for </a:t>
            </a:r>
            <a:r>
              <a:rPr lang="pt-BR" dirty="0" err="1">
                <a:solidFill>
                  <a:srgbClr val="007EC0"/>
                </a:solidFill>
              </a:rPr>
              <a:t>this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service</a:t>
            </a:r>
            <a:r>
              <a:rPr lang="pt-BR" dirty="0">
                <a:solidFill>
                  <a:srgbClr val="007EC0"/>
                </a:solidFill>
              </a:rPr>
              <a:t> and </a:t>
            </a:r>
            <a:r>
              <a:rPr lang="pt-BR" dirty="0" err="1">
                <a:solidFill>
                  <a:srgbClr val="007EC0"/>
                </a:solidFill>
              </a:rPr>
              <a:t>said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they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wouldn’t</a:t>
            </a:r>
            <a:r>
              <a:rPr lang="pt-BR" dirty="0">
                <a:solidFill>
                  <a:srgbClr val="007EC0"/>
                </a:solidFill>
              </a:rPr>
              <a:t> do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EMIR </a:t>
            </a:r>
            <a:r>
              <a:rPr lang="pt-BR" dirty="0" err="1">
                <a:solidFill>
                  <a:srgbClr val="007EC0"/>
                </a:solidFill>
              </a:rPr>
              <a:t>reporting</a:t>
            </a:r>
            <a:r>
              <a:rPr lang="pt-BR" dirty="0">
                <a:solidFill>
                  <a:srgbClr val="007EC0"/>
                </a:solidFill>
              </a:rPr>
              <a:t> for </a:t>
            </a:r>
            <a:r>
              <a:rPr lang="pt-BR" dirty="0" err="1">
                <a:solidFill>
                  <a:srgbClr val="007EC0"/>
                </a:solidFill>
              </a:rPr>
              <a:t>this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account</a:t>
            </a:r>
            <a:r>
              <a:rPr lang="pt-BR" dirty="0">
                <a:solidFill>
                  <a:srgbClr val="007EC0"/>
                </a:solidFill>
              </a:rPr>
              <a:t>, </a:t>
            </a:r>
            <a:r>
              <a:rPr lang="pt-BR" dirty="0" err="1">
                <a:solidFill>
                  <a:srgbClr val="007EC0"/>
                </a:solidFill>
              </a:rPr>
              <a:t>we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were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considering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opening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Futures </a:t>
            </a:r>
            <a:r>
              <a:rPr lang="pt-BR" dirty="0" err="1">
                <a:solidFill>
                  <a:srgbClr val="007EC0"/>
                </a:solidFill>
              </a:rPr>
              <a:t>account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with</a:t>
            </a:r>
            <a:r>
              <a:rPr lang="pt-BR" dirty="0">
                <a:solidFill>
                  <a:srgbClr val="007EC0"/>
                </a:solidFill>
              </a:rPr>
              <a:t> BTG. 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856297"/>
              </p:ext>
            </p:extLst>
          </p:nvPr>
        </p:nvGraphicFramePr>
        <p:xfrm>
          <a:off x="887413" y="226967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" name="Acrobat Document" showAsIcon="1" r:id="rId3" imgW="914400" imgH="771480" progId="AcroExch.Document.DC">
                  <p:embed/>
                </p:oleObj>
              </mc:Choice>
              <mc:Fallback>
                <p:oleObj name="Acrobat Document" showAsIcon="1" r:id="rId3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7413" y="226967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654346"/>
              </p:ext>
            </p:extLst>
          </p:nvPr>
        </p:nvGraphicFramePr>
        <p:xfrm>
          <a:off x="2171311" y="226967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3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71311" y="226967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56734"/>
              </p:ext>
            </p:extLst>
          </p:nvPr>
        </p:nvGraphicFramePr>
        <p:xfrm>
          <a:off x="3280877" y="226967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4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80877" y="226967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5139169"/>
              </p:ext>
            </p:extLst>
          </p:nvPr>
        </p:nvGraphicFramePr>
        <p:xfrm>
          <a:off x="762065" y="349690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5" name="Document" showAsIcon="1" r:id="rId9" imgW="914400" imgH="771480" progId="Word.Document.12">
                  <p:embed/>
                </p:oleObj>
              </mc:Choice>
              <mc:Fallback>
                <p:oleObj name="Document" showAsIcon="1" r:id="rId9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2065" y="349690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444077"/>
              </p:ext>
            </p:extLst>
          </p:nvPr>
        </p:nvGraphicFramePr>
        <p:xfrm>
          <a:off x="2690239" y="349836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6" name="Document" showAsIcon="1" r:id="rId11" imgW="914400" imgH="771480" progId="Word.Document.8">
                  <p:embed/>
                </p:oleObj>
              </mc:Choice>
              <mc:Fallback>
                <p:oleObj name="Document" showAsIcon="1" r:id="rId11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90239" y="349836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9513281"/>
              </p:ext>
            </p:extLst>
          </p:nvPr>
        </p:nvGraphicFramePr>
        <p:xfrm>
          <a:off x="1726152" y="349836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" name="Document" showAsIcon="1" r:id="rId13" imgW="914400" imgH="771480" progId="Word.Document.12">
                  <p:embed/>
                </p:oleObj>
              </mc:Choice>
              <mc:Fallback>
                <p:oleObj name="Document" showAsIcon="1" r:id="rId1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726152" y="349836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9809761"/>
              </p:ext>
            </p:extLst>
          </p:nvPr>
        </p:nvGraphicFramePr>
        <p:xfrm>
          <a:off x="3654326" y="349982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" name="Document" showAsIcon="1" r:id="rId15" imgW="914400" imgH="771480" progId="Word.Document.8">
                  <p:embed/>
                </p:oleObj>
              </mc:Choice>
              <mc:Fallback>
                <p:oleObj name="Document" showAsIcon="1" r:id="rId15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654326" y="349982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914754"/>
              </p:ext>
            </p:extLst>
          </p:nvPr>
        </p:nvGraphicFramePr>
        <p:xfrm>
          <a:off x="4618413" y="349982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9" name="Document" showAsIcon="1" r:id="rId17" imgW="914400" imgH="771480" progId="Word.Document.12">
                  <p:embed/>
                </p:oleObj>
              </mc:Choice>
              <mc:Fallback>
                <p:oleObj name="Document" showAsIcon="1" r:id="rId17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618413" y="349982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300852"/>
              </p:ext>
            </p:extLst>
          </p:nvPr>
        </p:nvGraphicFramePr>
        <p:xfrm>
          <a:off x="5582500" y="349982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0" name="Document" showAsIcon="1" r:id="rId19" imgW="914400" imgH="771480" progId="Word.Document.8">
                  <p:embed/>
                </p:oleObj>
              </mc:Choice>
              <mc:Fallback>
                <p:oleObj name="Document" showAsIcon="1" r:id="rId19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582500" y="349982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1730342"/>
              </p:ext>
            </p:extLst>
          </p:nvPr>
        </p:nvGraphicFramePr>
        <p:xfrm>
          <a:off x="613316" y="4942055"/>
          <a:ext cx="1213304" cy="617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1" name="Packager Shell Object" r:id="rId21" imgW="1347480" imgH="685440" progId="Package">
                  <p:embed/>
                </p:oleObj>
              </mc:Choice>
              <mc:Fallback>
                <p:oleObj name="Packager Shell Object" r:id="rId21" imgW="1347480" imgH="6854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13316" y="4942055"/>
                        <a:ext cx="1213304" cy="617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473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222&quot;&gt;&lt;property id=&quot;20148&quot; value=&quot;5&quot;/&gt;&lt;property id=&quot;20300&quot; value=&quot;Slide 1 - &amp;quot;BTG Slide Collection&amp;quot;&quot;/&gt;&lt;property id=&quot;20307&quot; value=&quot;260&quot;/&gt;&lt;/object&gt;&lt;object type=&quot;3&quot; unique_id=&quot;10223&quot;&gt;&lt;property id=&quot;20148&quot; value=&quot;5&quot;/&gt;&lt;property id=&quot;20300&quot; value=&quot;Slide 2 - &amp;quot;Slide layouts&amp;quot;&quot;/&gt;&lt;property id=&quot;20307&quot; value=&quot;261&quot;/&gt;&lt;/object&gt;&lt;object type=&quot;3&quot; unique_id=&quot;10224&quot;&gt;&lt;property id=&quot;20148&quot; value=&quot;5&quot;/&gt;&lt;property id=&quot;20300&quot; value=&quot;Slide 3&quot;/&gt;&lt;property id=&quot;20307&quot; value=&quot;262&quot;/&gt;&lt;/object&gt;&lt;object type=&quot;3&quot; unique_id=&quot;10225&quot;&gt;&lt;property id=&quot;20148&quot; value=&quot;5&quot;/&gt;&lt;property id=&quot;20300&quot; value=&quot;Slide 4&quot;/&gt;&lt;property id=&quot;20307&quot; value=&quot;263&quot;/&gt;&lt;/object&gt;&lt;object type=&quot;3&quot; unique_id=&quot;10226&quot;&gt;&lt;property id=&quot;20148&quot; value=&quot;5&quot;/&gt;&lt;property id=&quot;20300&quot; value=&quot;Slide 5&quot;/&gt;&lt;property id=&quot;20307&quot; value=&quot;264&quot;/&gt;&lt;/object&gt;&lt;object type=&quot;3&quot; unique_id=&quot;10227&quot;&gt;&lt;property id=&quot;20148&quot; value=&quot;5&quot;/&gt;&lt;property id=&quot;20300&quot; value=&quot;Slide 6&quot;/&gt;&lt;property id=&quot;20307&quot; value=&quot;265&quot;/&gt;&lt;/object&gt;&lt;object type=&quot;3&quot; unique_id=&quot;10228&quot;&gt;&lt;property id=&quot;20148&quot; value=&quot;5&quot;/&gt;&lt;property id=&quot;20300&quot; value=&quot;Slide 7 - &amp;quot;Contact information&amp;quot;&quot;/&gt;&lt;property id=&quot;20307&quot; value=&quot;266&quot;/&gt;&lt;/object&gt;&lt;object type=&quot;3&quot; unique_id=&quot;10229&quot;&gt;&lt;property id=&quot;20148&quot; value=&quot;5&quot;/&gt;&lt;property id=&quot;20300&quot; value=&quot;Slide 8 - &amp;quot;Slide layouts with images&amp;quot;&quot;/&gt;&lt;property id=&quot;20307&quot; value=&quot;267&quot;/&gt;&lt;/object&gt;&lt;object type=&quot;3&quot; unique_id=&quot;10230&quot;&gt;&lt;property id=&quot;20148&quot; value=&quot;5&quot;/&gt;&lt;property id=&quot;20300&quot; value=&quot;Slide 9&quot;/&gt;&lt;property id=&quot;20307&quot; value=&quot;268&quot;/&gt;&lt;/object&gt;&lt;object type=&quot;3&quot; unique_id=&quot;10231&quot;&gt;&lt;property id=&quot;20148&quot; value=&quot;5&quot;/&gt;&lt;property id=&quot;20300&quot; value=&quot;Slide 10&quot;/&gt;&lt;property id=&quot;20307&quot; value=&quot;269&quot;/&gt;&lt;/object&gt;&lt;object type=&quot;3&quot; unique_id=&quot;10232&quot;&gt;&lt;property id=&quot;20148&quot; value=&quot;5&quot;/&gt;&lt;property id=&quot;20300&quot; value=&quot;Slide 11&quot;/&gt;&lt;property id=&quot;20307&quot; value=&quot;270&quot;/&gt;&lt;/object&gt;&lt;object type=&quot;3&quot; unique_id=&quot;10233&quot;&gt;&lt;property id=&quot;20148&quot; value=&quot;5&quot;/&gt;&lt;property id=&quot;20300&quot; value=&quot;Slide 12&quot;/&gt;&lt;property id=&quot;20307&quot; value=&quot;271&quot;/&gt;&lt;/object&gt;&lt;object type=&quot;3&quot; unique_id=&quot;10234&quot;&gt;&lt;property id=&quot;20148&quot; value=&quot;5&quot;/&gt;&lt;property id=&quot;20300&quot; value=&quot;Slide 13&quot;/&gt;&lt;property id=&quot;20307&quot; value=&quot;272&quot;/&gt;&lt;/object&gt;&lt;object type=&quot;3&quot; unique_id=&quot;10235&quot;&gt;&lt;property id=&quot;20148&quot; value=&quot;5&quot;/&gt;&lt;property id=&quot;20300&quot; value=&quot;Slide 14&quot;/&gt;&lt;property id=&quot;20307&quot; value=&quot;273&quot;/&gt;&lt;/object&gt;&lt;object type=&quot;3&quot; unique_id=&quot;10236&quot;&gt;&lt;property id=&quot;20148&quot; value=&quot;5&quot;/&gt;&lt;property id=&quot;20300&quot; value=&quot;Slide 15&quot;/&gt;&lt;property id=&quot;20307&quot; value=&quot;274&quot;/&gt;&lt;/object&gt;&lt;object type=&quot;3&quot; unique_id=&quot;10237&quot;&gt;&lt;property id=&quot;20148&quot; value=&quot;5&quot;/&gt;&lt;property id=&quot;20300&quot; value=&quot;Slide 16&quot;/&gt;&lt;property id=&quot;20307&quot; value=&quot;275&quot;/&gt;&lt;/object&gt;&lt;object type=&quot;3&quot; unique_id=&quot;10238&quot;&gt;&lt;property id=&quot;20148&quot; value=&quot;5&quot;/&gt;&lt;property id=&quot;20300&quot; value=&quot;Slide 17&quot;/&gt;&lt;property id=&quot;20307&quot; value=&quot;276&quot;/&gt;&lt;/object&gt;&lt;object type=&quot;3&quot; unique_id=&quot;10239&quot;&gt;&lt;property id=&quot;20148&quot; value=&quot;5&quot;/&gt;&lt;property id=&quot;20300&quot; value=&quot;Slide 18&quot;/&gt;&lt;property id=&quot;20307&quot; value=&quot;277&quot;/&gt;&lt;/object&gt;&lt;object type=&quot;3&quot; unique_id=&quot;10240&quot;&gt;&lt;property id=&quot;20148&quot; value=&quot;5&quot;/&gt;&lt;property id=&quot;20300&quot; value=&quot;Slide 19 - &amp;quot;Tables&amp;quot;&quot;/&gt;&lt;property id=&quot;20307&quot; value=&quot;278&quot;/&gt;&lt;/object&gt;&lt;object type=&quot;3&quot; unique_id=&quot;10241&quot;&gt;&lt;property id=&quot;20148&quot; value=&quot;5&quot;/&gt;&lt;property id=&quot;20300&quot; value=&quot;Slide 20&quot;/&gt;&lt;property id=&quot;20307&quot; value=&quot;279&quot;/&gt;&lt;/object&gt;&lt;object type=&quot;3&quot; unique_id=&quot;10242&quot;&gt;&lt;property id=&quot;20148&quot; value=&quot;5&quot;/&gt;&lt;property id=&quot;20300&quot; value=&quot;Slide 21&quot;/&gt;&lt;property id=&quot;20307&quot; value=&quot;280&quot;/&gt;&lt;/object&gt;&lt;object type=&quot;3&quot; unique_id=&quot;10243&quot;&gt;&lt;property id=&quot;20148&quot; value=&quot;5&quot;/&gt;&lt;property id=&quot;20300&quot; value=&quot;Slide 22&quot;/&gt;&lt;property id=&quot;20307&quot; value=&quot;281&quot;/&gt;&lt;/object&gt;&lt;object type=&quot;3&quot; unique_id=&quot;10244&quot;&gt;&lt;property id=&quot;20148&quot; value=&quot;5&quot;/&gt;&lt;property id=&quot;20300&quot; value=&quot;Slide 23&quot;/&gt;&lt;property id=&quot;20307&quot; value=&quot;282&quot;/&gt;&lt;/object&gt;&lt;object type=&quot;3&quot; unique_id=&quot;10245&quot;&gt;&lt;property id=&quot;20148&quot; value=&quot;5&quot;/&gt;&lt;property id=&quot;20300&quot; value=&quot;Slide 24&quot;/&gt;&lt;property id=&quot;20307&quot; value=&quot;283&quot;/&gt;&lt;/object&gt;&lt;object type=&quot;3&quot; unique_id=&quot;10246&quot;&gt;&lt;property id=&quot;20148&quot; value=&quot;5&quot;/&gt;&lt;property id=&quot;20300&quot; value=&quot;Slide 25&quot;/&gt;&lt;property id=&quot;20307&quot; value=&quot;284&quot;/&gt;&lt;/object&gt;&lt;object type=&quot;3&quot; unique_id=&quot;10247&quot;&gt;&lt;property id=&quot;20148&quot; value=&quot;5&quot;/&gt;&lt;property id=&quot;20300&quot; value=&quot;Slide 26 - &amp;quot;Graphs&amp;quot;&quot;/&gt;&lt;property id=&quot;20307&quot; value=&quot;285&quot;/&gt;&lt;/object&gt;&lt;object type=&quot;3&quot; unique_id=&quot;10248&quot;&gt;&lt;property id=&quot;20148&quot; value=&quot;5&quot;/&gt;&lt;property id=&quot;20300&quot; value=&quot;Slide 27&quot;/&gt;&lt;property id=&quot;20307&quot; value=&quot;286&quot;/&gt;&lt;/object&gt;&lt;object type=&quot;3&quot; unique_id=&quot;10249&quot;&gt;&lt;property id=&quot;20148&quot; value=&quot;5&quot;/&gt;&lt;property id=&quot;20300&quot; value=&quot;Slide 28&quot;/&gt;&lt;property id=&quot;20307&quot; value=&quot;287&quot;/&gt;&lt;/object&gt;&lt;object type=&quot;3&quot; unique_id=&quot;10250&quot;&gt;&lt;property id=&quot;20148&quot; value=&quot;5&quot;/&gt;&lt;property id=&quot;20300&quot; value=&quot;Slide 29&quot;/&gt;&lt;property id=&quot;20307&quot; value=&quot;288&quot;/&gt;&lt;/object&gt;&lt;object type=&quot;3&quot; unique_id=&quot;10251&quot;&gt;&lt;property id=&quot;20148&quot; value=&quot;5&quot;/&gt;&lt;property id=&quot;20300&quot; value=&quot;Slide 30&quot;/&gt;&lt;property id=&quot;20307&quot; value=&quot;289&quot;/&gt;&lt;/object&gt;&lt;object type=&quot;3&quot; unique_id=&quot;10252&quot;&gt;&lt;property id=&quot;20148&quot; value=&quot;5&quot;/&gt;&lt;property id=&quot;20300&quot; value=&quot;Slide 31&quot;/&gt;&lt;property id=&quot;20307&quot; value=&quot;290&quot;/&gt;&lt;/object&gt;&lt;object type=&quot;3&quot; unique_id=&quot;10253&quot;&gt;&lt;property id=&quot;20148&quot; value=&quot;5&quot;/&gt;&lt;property id=&quot;20300&quot; value=&quot;Slide 32&quot;/&gt;&lt;property id=&quot;20307&quot; value=&quot;291&quot;/&gt;&lt;/object&gt;&lt;object type=&quot;3&quot; unique_id=&quot;10254&quot;&gt;&lt;property id=&quot;20148&quot; value=&quot;5&quot;/&gt;&lt;property id=&quot;20300&quot; value=&quot;Slide 33&quot;/&gt;&lt;property id=&quot;20307&quot; value=&quot;292&quot;/&gt;&lt;/object&gt;&lt;object type=&quot;3&quot; unique_id=&quot;10255&quot;&gt;&lt;property id=&quot;20148&quot; value=&quot;5&quot;/&gt;&lt;property id=&quot;20300&quot; value=&quot;Slide 34&quot;/&gt;&lt;property id=&quot;20307&quot; value=&quot;293&quot;/&gt;&lt;/object&gt;&lt;object type=&quot;3&quot; unique_id=&quot;10256&quot;&gt;&lt;property id=&quot;20148&quot; value=&quot;5&quot;/&gt;&lt;property id=&quot;20300&quot; value=&quot;Slide 35&quot;/&gt;&lt;property id=&quot;20307&quot; value=&quot;294&quot;/&gt;&lt;/object&gt;&lt;object type=&quot;3&quot; unique_id=&quot;10257&quot;&gt;&lt;property id=&quot;20148&quot; value=&quot;5&quot;/&gt;&lt;property id=&quot;20300&quot; value=&quot;Slide 36&quot;/&gt;&lt;property id=&quot;20307&quot; value=&quot;295&quot;/&gt;&lt;/object&gt;&lt;object type=&quot;3&quot; unique_id=&quot;10258&quot;&gt;&lt;property id=&quot;20148&quot; value=&quot;5&quot;/&gt;&lt;property id=&quot;20300&quot; value=&quot;Slide 37&quot;/&gt;&lt;property id=&quot;20307&quot; value=&quot;296&quot;/&gt;&lt;/object&gt;&lt;object type=&quot;3&quot; unique_id=&quot;10259&quot;&gt;&lt;property id=&quot;20148&quot; value=&quot;5&quot;/&gt;&lt;property id=&quot;20300&quot; value=&quot;Slide 38&quot;/&gt;&lt;property id=&quot;20307&quot; value=&quot;297&quot;/&gt;&lt;/object&gt;&lt;object type=&quot;3&quot; unique_id=&quot;10260&quot;&gt;&lt;property id=&quot;20148&quot; value=&quot;5&quot;/&gt;&lt;property id=&quot;20300&quot; value=&quot;Slide 39&quot;/&gt;&lt;property id=&quot;20307&quot; value=&quot;298&quot;/&gt;&lt;/object&gt;&lt;object type=&quot;3&quot; unique_id=&quot;10261&quot;&gt;&lt;property id=&quot;20148&quot; value=&quot;5&quot;/&gt;&lt;property id=&quot;20300&quot; value=&quot;Slide 40&quot;/&gt;&lt;property id=&quot;20307&quot; value=&quot;299&quot;/&gt;&lt;/object&gt;&lt;object type=&quot;3&quot; unique_id=&quot;10262&quot;&gt;&lt;property id=&quot;20148&quot; value=&quot;5&quot;/&gt;&lt;property id=&quot;20300&quot; value=&quot;Slide 41&quot;/&gt;&lt;property id=&quot;20307&quot; value=&quot;300&quot;/&gt;&lt;/object&gt;&lt;object type=&quot;3&quot; unique_id=&quot;10263&quot;&gt;&lt;property id=&quot;20148&quot; value=&quot;5&quot;/&gt;&lt;property id=&quot;20300&quot; value=&quot;Slide 42 - &amp;quot;Organization charts&amp;quot;&quot;/&gt;&lt;property id=&quot;20307&quot; value=&quot;301&quot;/&gt;&lt;/object&gt;&lt;object type=&quot;3&quot; unique_id=&quot;10264&quot;&gt;&lt;property id=&quot;20148&quot; value=&quot;5&quot;/&gt;&lt;property id=&quot;20300&quot; value=&quot;Slide 43&quot;/&gt;&lt;property id=&quot;20307&quot; value=&quot;302&quot;/&gt;&lt;/object&gt;&lt;object type=&quot;3&quot; unique_id=&quot;10265&quot;&gt;&lt;property id=&quot;20148&quot; value=&quot;5&quot;/&gt;&lt;property id=&quot;20300&quot; value=&quot;Slide 44&quot;/&gt;&lt;property id=&quot;20307&quot; value=&quot;303&quot;/&gt;&lt;/object&gt;&lt;object type=&quot;3&quot; unique_id=&quot;10266&quot;&gt;&lt;property id=&quot;20148&quot; value=&quot;5&quot;/&gt;&lt;property id=&quot;20300&quot; value=&quot;Slide 45&quot;/&gt;&lt;property id=&quot;20307&quot; value=&quot;304&quot;/&gt;&lt;/object&gt;&lt;object type=&quot;3&quot; unique_id=&quot;10267&quot;&gt;&lt;property id=&quot;20148&quot; value=&quot;5&quot;/&gt;&lt;property id=&quot;20300&quot; value=&quot;Slide 46 - &amp;quot;Arrows, models and shapes&amp;quot;&quot;/&gt;&lt;property id=&quot;20307&quot; value=&quot;305&quot;/&gt;&lt;/object&gt;&lt;object type=&quot;3&quot; unique_id=&quot;10268&quot;&gt;&lt;property id=&quot;20148&quot; value=&quot;5&quot;/&gt;&lt;property id=&quot;20300&quot; value=&quot;Slide 47&quot;/&gt;&lt;property id=&quot;20307&quot; value=&quot;306&quot;/&gt;&lt;/object&gt;&lt;object type=&quot;3&quot; unique_id=&quot;10269&quot;&gt;&lt;property id=&quot;20148&quot; value=&quot;5&quot;/&gt;&lt;property id=&quot;20300&quot; value=&quot;Slide 48&quot;/&gt;&lt;property id=&quot;20307&quot; value=&quot;307&quot;/&gt;&lt;/object&gt;&lt;object type=&quot;3&quot; unique_id=&quot;10270&quot;&gt;&lt;property id=&quot;20148&quot; value=&quot;5&quot;/&gt;&lt;property id=&quot;20300&quot; value=&quot;Slide 49&quot;/&gt;&lt;property id=&quot;20307&quot; value=&quot;308&quot;/&gt;&lt;/object&gt;&lt;object type=&quot;3&quot; unique_id=&quot;10271&quot;&gt;&lt;property id=&quot;20148&quot; value=&quot;5&quot;/&gt;&lt;property id=&quot;20300&quot; value=&quot;Slide 50&quot;/&gt;&lt;property id=&quot;20307&quot; value=&quot;309&quot;/&gt;&lt;/object&gt;&lt;object type=&quot;3&quot; unique_id=&quot;10272&quot;&gt;&lt;property id=&quot;20148&quot; value=&quot;5&quot;/&gt;&lt;property id=&quot;20300&quot; value=&quot;Slide 51&quot;/&gt;&lt;property id=&quot;20307&quot; value=&quot;310&quot;/&gt;&lt;/object&gt;&lt;object type=&quot;3&quot; unique_id=&quot;10273&quot;&gt;&lt;property id=&quot;20148&quot; value=&quot;5&quot;/&gt;&lt;property id=&quot;20300&quot; value=&quot;Slide 52&quot;/&gt;&lt;property id=&quot;20307&quot; value=&quot;311&quot;/&gt;&lt;/object&gt;&lt;object type=&quot;3&quot; unique_id=&quot;10274&quot;&gt;&lt;property id=&quot;20148&quot; value=&quot;5&quot;/&gt;&lt;property id=&quot;20300&quot; value=&quot;Slide 53&quot;/&gt;&lt;property id=&quot;20307&quot; value=&quot;312&quot;/&gt;&lt;/object&gt;&lt;object type=&quot;3&quot; unique_id=&quot;10275&quot;&gt;&lt;property id=&quot;20148&quot; value=&quot;5&quot;/&gt;&lt;property id=&quot;20300&quot; value=&quot;Slide 54&quot;/&gt;&lt;property id=&quot;20307&quot; value=&quot;313&quot;/&gt;&lt;/object&gt;&lt;/object&gt;&lt;/object&gt;&lt;/database&gt;"/>
  <p:tag name="SECTOMILLISECCONVERT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SHAPE" val="Slide Number Placeholder 5"/>
  <p:tag name="FORMATSSLIDEID" val="299"/>
  <p:tag name="FORMATSFILENAME" val="Standard Slides.pot"/>
  <p:tag name="POSITIONSHAPE" val="Slide Number Placeholder 5"/>
  <p:tag name="POSITIONSLIDEID" val="299"/>
  <p:tag name="SIZESHAPE" val="Slide Number Placeholder 5"/>
  <p:tag name="SIZESLIDEID" val="29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FILENAME" val="Standard Slides.pot"/>
  <p:tag name="FORMATSSHAPE" val="Text Box 8"/>
  <p:tag name="POSITIONSHAPE" val="Text Box 8"/>
  <p:tag name="SIZESHAPE" val="Text Box 8"/>
  <p:tag name="FORMATSSLIDEID" val="310"/>
  <p:tag name="POSITIONSLIDEID" val="310"/>
  <p:tag name="SIZESLIDEID" val="3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FILENAME" val="Standard Slides.pot"/>
  <p:tag name="FORMATSSHAPE" val="Text Box 8"/>
  <p:tag name="POSITIONSHAPE" val="Text Box 8"/>
  <p:tag name="SIZESHAPE" val="Text Box 8"/>
  <p:tag name="FORMATSSLIDEID" val="310"/>
  <p:tag name="POSITIONSLIDEID" val="310"/>
  <p:tag name="SIZESLIDEID" val="310"/>
</p:tagLst>
</file>

<file path=ppt/theme/theme1.xml><?xml version="1.0" encoding="utf-8"?>
<a:theme xmlns:a="http://schemas.openxmlformats.org/drawingml/2006/main" name="1 BTG Template">
  <a:themeElements>
    <a:clrScheme name="BTG Pactual 1">
      <a:dk1>
        <a:srgbClr val="000000"/>
      </a:dk1>
      <a:lt1>
        <a:srgbClr val="FFFFFF"/>
      </a:lt1>
      <a:dk2>
        <a:srgbClr val="696A6C"/>
      </a:dk2>
      <a:lt2>
        <a:srgbClr val="00447C"/>
      </a:lt2>
      <a:accent1>
        <a:srgbClr val="C9CBCC"/>
      </a:accent1>
      <a:accent2>
        <a:srgbClr val="002B55"/>
      </a:accent2>
      <a:accent3>
        <a:srgbClr val="FFFFFF"/>
      </a:accent3>
      <a:accent4>
        <a:srgbClr val="000000"/>
      </a:accent4>
      <a:accent5>
        <a:srgbClr val="E1E2E2"/>
      </a:accent5>
      <a:accent6>
        <a:srgbClr val="00264C"/>
      </a:accent6>
      <a:hlink>
        <a:srgbClr val="7A822E"/>
      </a:hlink>
      <a:folHlink>
        <a:srgbClr val="EC6400"/>
      </a:folHlink>
    </a:clrScheme>
    <a:fontScheme name="BTG Pactual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BTG Pactual 1">
        <a:dk1>
          <a:srgbClr val="000000"/>
        </a:dk1>
        <a:lt1>
          <a:srgbClr val="FFFFFF"/>
        </a:lt1>
        <a:dk2>
          <a:srgbClr val="696A6C"/>
        </a:dk2>
        <a:lt2>
          <a:srgbClr val="00447C"/>
        </a:lt2>
        <a:accent1>
          <a:srgbClr val="C9CBCC"/>
        </a:accent1>
        <a:accent2>
          <a:srgbClr val="002B55"/>
        </a:accent2>
        <a:accent3>
          <a:srgbClr val="FFFFFF"/>
        </a:accent3>
        <a:accent4>
          <a:srgbClr val="000000"/>
        </a:accent4>
        <a:accent5>
          <a:srgbClr val="E1E2E2"/>
        </a:accent5>
        <a:accent6>
          <a:srgbClr val="00264C"/>
        </a:accent6>
        <a:hlink>
          <a:srgbClr val="7A822E"/>
        </a:hlink>
        <a:folHlink>
          <a:srgbClr val="EC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EE0AD6A9E5D449BEF78019B2935A4F" ma:contentTypeVersion="3" ma:contentTypeDescription="Create a new document." ma:contentTypeScope="" ma:versionID="c4b53299fa1e0b814cbc5edf9a6f12e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04b66d3174a23c3f869ff130608c60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3C33EB-77F1-43B1-B424-8FAFDC64F18D}">
  <ds:schemaRefs>
    <ds:schemaRef ds:uri="http://schemas.microsoft.com/office/2006/metadata/properties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BEC78B0-512B-4D5E-B312-4A8E04CBE5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3024ED-D8FC-40A6-B000-884FA9C32E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3042</TotalTime>
  <Words>495</Words>
  <Application>Microsoft Office PowerPoint</Application>
  <PresentationFormat>On-screen Show (4:3)</PresentationFormat>
  <Paragraphs>118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 Unicode MS</vt:lpstr>
      <vt:lpstr>Arial</vt:lpstr>
      <vt:lpstr>Arial Narrow</vt:lpstr>
      <vt:lpstr>Calibri</vt:lpstr>
      <vt:lpstr>1 BTG Template</vt:lpstr>
      <vt:lpstr>Document</vt:lpstr>
      <vt:lpstr>Acrobat Document</vt:lpstr>
      <vt:lpstr>Packager Shell Object</vt:lpstr>
      <vt:lpstr>BTG Pactual SICAV – Global Macro</vt:lpstr>
      <vt:lpstr>Administrator</vt:lpstr>
      <vt:lpstr>Administrator</vt:lpstr>
      <vt:lpstr>Administrator</vt:lpstr>
      <vt:lpstr>Administrator</vt:lpstr>
      <vt:lpstr>Administrator</vt:lpstr>
      <vt:lpstr>Custodian</vt:lpstr>
      <vt:lpstr>Custodian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BTG Slide Collection</dc:title>
  <dc:creator>Christian Lund-Sørensen</dc:creator>
  <cp:lastModifiedBy>Zheng, Helen</cp:lastModifiedBy>
  <cp:revision>173</cp:revision>
  <dcterms:created xsi:type="dcterms:W3CDTF">2009-10-23T10:43:30Z</dcterms:created>
  <dcterms:modified xsi:type="dcterms:W3CDTF">2018-10-08T18:49:17Z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11a90bd1-86b5-45da-b0df-d8ce9f89e578</vt:lpwstr>
  </property>
  <property fmtid="{D5CDD505-2E9C-101B-9397-08002B2CF9AE}" pid="3" name="ContentTypeId">
    <vt:lpwstr>0x01010043EE0AD6A9E5D449BEF78019B2935A4F</vt:lpwstr>
  </property>
</Properties>
</file>

<file path=docProps/thumbnail.jpeg>
</file>